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34" r:id="rId3"/>
    <p:sldMasterId id="2147483781" r:id="rId4"/>
    <p:sldMasterId id="2147483803" r:id="rId5"/>
    <p:sldMasterId id="2147483814" r:id="rId6"/>
    <p:sldMasterId id="2147483837" r:id="rId7"/>
  </p:sldMasterIdLst>
  <p:notesMasterIdLst>
    <p:notesMasterId r:id="rId34"/>
  </p:notesMasterIdLst>
  <p:sldIdLst>
    <p:sldId id="298" r:id="rId8"/>
    <p:sldId id="301" r:id="rId9"/>
    <p:sldId id="300" r:id="rId10"/>
    <p:sldId id="305" r:id="rId11"/>
    <p:sldId id="347" r:id="rId12"/>
    <p:sldId id="290" r:id="rId13"/>
    <p:sldId id="291" r:id="rId14"/>
    <p:sldId id="292" r:id="rId15"/>
    <p:sldId id="296" r:id="rId16"/>
    <p:sldId id="332" r:id="rId17"/>
    <p:sldId id="264" r:id="rId18"/>
    <p:sldId id="304" r:id="rId19"/>
    <p:sldId id="314" r:id="rId20"/>
    <p:sldId id="311" r:id="rId21"/>
    <p:sldId id="312" r:id="rId22"/>
    <p:sldId id="313" r:id="rId23"/>
    <p:sldId id="307" r:id="rId24"/>
    <p:sldId id="317" r:id="rId25"/>
    <p:sldId id="337" r:id="rId26"/>
    <p:sldId id="338" r:id="rId27"/>
    <p:sldId id="335" r:id="rId28"/>
    <p:sldId id="336" r:id="rId29"/>
    <p:sldId id="343" r:id="rId30"/>
    <p:sldId id="323" r:id="rId31"/>
    <p:sldId id="346" r:id="rId32"/>
    <p:sldId id="3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2" autoAdjust="0"/>
    <p:restoredTop sz="71474" autoAdjust="0"/>
  </p:normalViewPr>
  <p:slideViewPr>
    <p:cSldViewPr snapToGrid="0">
      <p:cViewPr varScale="1">
        <p:scale>
          <a:sx n="51" d="100"/>
          <a:sy n="51" d="100"/>
        </p:scale>
        <p:origin x="97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2F915-D0A0-4462-BAD6-F68DE4310F1E}"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E6E9F-5183-4BC2-9BF9-C9CB9AB7393C}" type="slidenum">
              <a:rPr lang="en-US" smtClean="0"/>
              <a:t>‹#›</a:t>
            </a:fld>
            <a:endParaRPr lang="en-US"/>
          </a:p>
        </p:txBody>
      </p:sp>
    </p:spTree>
    <p:extLst>
      <p:ext uri="{BB962C8B-B14F-4D97-AF65-F5344CB8AC3E}">
        <p14:creationId xmlns:p14="http://schemas.microsoft.com/office/powerpoint/2010/main" val="413931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29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E6E9F-5183-4BC2-9BF9-C9CB9AB7393C}" type="slidenum">
              <a:rPr lang="en-US" smtClean="0"/>
              <a:t>11</a:t>
            </a:fld>
            <a:endParaRPr lang="en-US"/>
          </a:p>
        </p:txBody>
      </p:sp>
    </p:spTree>
    <p:extLst>
      <p:ext uri="{BB962C8B-B14F-4D97-AF65-F5344CB8AC3E}">
        <p14:creationId xmlns:p14="http://schemas.microsoft.com/office/powerpoint/2010/main" val="94816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This this</a:t>
            </a:r>
            <a:r>
              <a:rPr lang="en-US" baseline="0" dirty="0"/>
              <a:t> module you’ll learn about the specific components in an Azure Data Factory.  You’ll get an overview of the methods for bringing data in to your data factory, how that data can be transformed with activities, and how those activities are manages by pipelines.</a:t>
            </a:r>
            <a:endParaRPr lang="en-US" dirty="0"/>
          </a:p>
        </p:txBody>
      </p:sp>
    </p:spTree>
    <p:extLst>
      <p:ext uri="{BB962C8B-B14F-4D97-AF65-F5344CB8AC3E}">
        <p14:creationId xmlns:p14="http://schemas.microsoft.com/office/powerpoint/2010/main" val="2417569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698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791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187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2405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how to create and operate a data factory.  You’ll see a demonstration of how to create all the pieces of a simple data factory to automate</a:t>
            </a:r>
            <a:r>
              <a:rPr lang="en-US" baseline="0" dirty="0"/>
              <a:t> the movement and transformation of data.</a:t>
            </a:r>
            <a:endParaRPr lang="en-US" dirty="0"/>
          </a:p>
        </p:txBody>
      </p:sp>
    </p:spTree>
    <p:extLst>
      <p:ext uri="{BB962C8B-B14F-4D97-AF65-F5344CB8AC3E}">
        <p14:creationId xmlns:p14="http://schemas.microsoft.com/office/powerpoint/2010/main" val="353658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657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88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987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273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779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819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319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Use</a:t>
            </a:r>
            <a:r>
              <a:rPr lang="en-GB" baseline="0" dirty="0">
                <a:solidFill>
                  <a:schemeClr val="tx2"/>
                </a:solidFill>
                <a:latin typeface="Segoe" pitchFamily="34" charset="0"/>
              </a:rPr>
              <a:t> Prod </a:t>
            </a:r>
            <a:r>
              <a:rPr lang="en-GB" baseline="0" dirty="0" err="1">
                <a:solidFill>
                  <a:schemeClr val="tx2"/>
                </a:solidFill>
                <a:latin typeface="Segoe" pitchFamily="34" charset="0"/>
              </a:rPr>
              <a:t>Reco</a:t>
            </a:r>
            <a:r>
              <a:rPr lang="en-GB" baseline="0" dirty="0">
                <a:solidFill>
                  <a:schemeClr val="tx2"/>
                </a:solidFill>
                <a:latin typeface="Segoe" pitchFamily="34" charset="0"/>
              </a:rPr>
              <a:t> demo to illustrate where ADLS/A and SQL DW fit in</a:t>
            </a:r>
          </a:p>
          <a:p>
            <a:r>
              <a:rPr lang="en-GB" baseline="0" dirty="0">
                <a:solidFill>
                  <a:schemeClr val="tx2"/>
                </a:solidFill>
                <a:latin typeface="Segoe" pitchFamily="34" charset="0"/>
              </a:rPr>
              <a:t>Discuss CAS</a:t>
            </a:r>
          </a:p>
          <a:p>
            <a:r>
              <a:rPr lang="en-GB" baseline="0" dirty="0">
                <a:solidFill>
                  <a:schemeClr val="tx2"/>
                </a:solidFill>
                <a:latin typeface="Segoe" pitchFamily="34" charset="0"/>
              </a:rPr>
              <a:t>Show DM one-click app</a:t>
            </a:r>
          </a:p>
          <a:p>
            <a:r>
              <a:rPr lang="en-GB" baseline="0" dirty="0">
                <a:solidFill>
                  <a:schemeClr val="tx2"/>
                </a:solidFill>
                <a:latin typeface="Segoe" pitchFamily="34" charset="0"/>
              </a:rPr>
              <a:t>Discuss OP Hadoop, SSIS, </a:t>
            </a:r>
            <a:r>
              <a:rPr lang="en-GB" baseline="0" dirty="0" err="1">
                <a:solidFill>
                  <a:schemeClr val="tx2"/>
                </a:solidFill>
                <a:latin typeface="Segoe" pitchFamily="34" charset="0"/>
              </a:rPr>
              <a:t>Oozie</a:t>
            </a:r>
            <a:r>
              <a:rPr lang="en-GB" baseline="0" dirty="0">
                <a:solidFill>
                  <a:schemeClr val="tx2"/>
                </a:solidFill>
                <a:latin typeface="Segoe" pitchFamily="34" charset="0"/>
              </a:rPr>
              <a:t>/</a:t>
            </a:r>
            <a:r>
              <a:rPr lang="en-GB" baseline="0" dirty="0" err="1">
                <a:solidFill>
                  <a:schemeClr val="tx2"/>
                </a:solidFill>
                <a:latin typeface="Segoe" pitchFamily="34" charset="0"/>
              </a:rPr>
              <a:t>Sqoop</a:t>
            </a:r>
            <a:r>
              <a:rPr lang="en-GB" baseline="0" dirty="0">
                <a:solidFill>
                  <a:schemeClr val="tx2"/>
                </a:solidFill>
                <a:latin typeface="Segoe" pitchFamily="34" charset="0"/>
              </a:rPr>
              <a: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636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the basic concepts of data</a:t>
            </a:r>
            <a:r>
              <a:rPr lang="en-US" baseline="0" dirty="0"/>
              <a:t> orchestration.  You’ll learn about how data analytics is evolving, what Microsoft’s cloud analytics suite can do, and how Azure Data Factory is used to automate the movement and transformation of data.</a:t>
            </a:r>
            <a:endParaRPr lang="en-US" dirty="0"/>
          </a:p>
        </p:txBody>
      </p:sp>
    </p:spTree>
    <p:extLst>
      <p:ext uri="{BB962C8B-B14F-4D97-AF65-F5344CB8AC3E}">
        <p14:creationId xmlns:p14="http://schemas.microsoft.com/office/powerpoint/2010/main" val="7903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0487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1/7/2023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9479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1/7/2023</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896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1/7/2023</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7436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1/7/2023 11:24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7013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a system that can blend both approaches</a:t>
            </a:r>
            <a:r>
              <a:rPr lang="en-US" baseline="0" dirty="0"/>
              <a:t> and handle the amounts, types, and speed of data today, </a:t>
            </a:r>
            <a:r>
              <a:rPr lang="en-US" dirty="0"/>
              <a:t>it let’s you focus on analytics</a:t>
            </a:r>
            <a:r>
              <a:rPr lang="en-US" baseline="0" dirty="0"/>
              <a:t> for your business, you can have amazing transformations and gain a competitive edge. </a:t>
            </a:r>
            <a:endParaRPr lang="en-US" dirty="0"/>
          </a:p>
          <a:p>
            <a:endParaRPr lang="en-US" dirty="0"/>
          </a:p>
          <a:p>
            <a:r>
              <a:rPr lang="en-US" dirty="0"/>
              <a:t>Story</a:t>
            </a:r>
            <a:r>
              <a:rPr lang="en-US" baseline="0" dirty="0"/>
              <a:t> – Retail/Furniture store with sensors</a:t>
            </a:r>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38074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370EAF-E2C4-4D58-B12B-33325D0FF6D9}"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71153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5267668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97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208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38787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7035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2523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1057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1380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4311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0189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90969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8344614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82677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4995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1415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83908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4600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5848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46622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081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0689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9747486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297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266944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199548112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8773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459219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24495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8966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10683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50465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05453121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51542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296495367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31264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74249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03325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6625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0985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92251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9616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4246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18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891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41163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04796021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5821895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990242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647344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93283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157384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188930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8252782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4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4670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00310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0434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642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489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522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04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9340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5578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5701162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606252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8106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72757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3789587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70613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651275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47878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461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4093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3634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23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77123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1603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96087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5550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370EAF-E2C4-4D58-B12B-33325D0FF6D9}" type="datetimeFigureOut">
              <a:rPr lang="en-US" smtClean="0"/>
              <a:t>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74508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640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0516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126462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790692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1132863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564594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75339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16016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0697702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234436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70EAF-E2C4-4D58-B12B-33325D0FF6D9}"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154787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400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130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964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5686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4393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058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19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8231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82087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107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70EAF-E2C4-4D58-B12B-33325D0FF6D9}" type="datetimeFigureOut">
              <a:rPr lang="en-US" smtClean="0"/>
              <a:t>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0417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5" y="470067"/>
            <a:ext cx="1792850" cy="384107"/>
          </a:xfrm>
          <a:prstGeom prst="rect">
            <a:avLst/>
          </a:prstGeom>
        </p:spPr>
      </p:pic>
    </p:spTree>
    <p:extLst>
      <p:ext uri="{BB962C8B-B14F-4D97-AF65-F5344CB8AC3E}">
        <p14:creationId xmlns:p14="http://schemas.microsoft.com/office/powerpoint/2010/main" val="390334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25959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1585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4355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39991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4039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4287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2642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3324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803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370EAF-E2C4-4D58-B12B-33325D0FF6D9}" type="datetimeFigureOut">
              <a:rPr lang="en-US" smtClean="0"/>
              <a:t>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223269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640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1866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171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8796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3112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36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61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101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983481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5067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70EAF-E2C4-4D58-B12B-33325D0FF6D9}" type="datetimeFigureOut">
              <a:rPr lang="en-US" smtClean="0"/>
              <a:t>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6553510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140518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8210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57585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073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0434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25772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71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2399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324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54798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42657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55146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94767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0964894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810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964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9757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118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069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0074087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6505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0490106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0884597"/>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6629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15169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10058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663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3400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8481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199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8212535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3161773"/>
            <a:ext cx="11653523" cy="2625391"/>
          </a:xfrm>
          <a:prstGeom prst="rect">
            <a:avLst/>
          </a:prstGeom>
          <a:noFill/>
        </p:spPr>
        <p:txBody>
          <a:bodyPr wrap="square" lIns="179285" tIns="143428" rIns="179285" bIns="143428" rtlCol="0">
            <a:spAutoFit/>
          </a:bodyPr>
          <a:lstStyle/>
          <a:p>
            <a:pPr defTabSz="914367">
              <a:lnSpc>
                <a:spcPct val="90000"/>
              </a:lnSpc>
              <a:spcAft>
                <a:spcPts val="588"/>
              </a:spcAft>
            </a:pPr>
            <a:r>
              <a:rPr lang="en-US" sz="8431" dirty="0">
                <a:gradFill>
                  <a:gsLst>
                    <a:gs pos="2917">
                      <a:srgbClr val="FFFFFF"/>
                    </a:gs>
                    <a:gs pos="30000">
                      <a:srgbClr val="FFFFFF"/>
                    </a:gs>
                  </a:gsLst>
                  <a:lin ang="5400000" scaled="0"/>
                </a:gradFill>
                <a:latin typeface="Segoe UI Light"/>
              </a:rPr>
              <a:t>Machine Learning &amp; 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5663854"/>
            <a:ext cx="9994611" cy="914360"/>
          </a:xfrm>
          <a:prstGeom prst="rect">
            <a:avLst/>
          </a:prstGeom>
          <a:noFill/>
        </p:spPr>
        <p:txBody>
          <a:bodyPr wrap="square" lIns="179285" tIns="143428" rIns="179285" bIns="143428" rtlCol="0">
            <a:spAutoFit/>
          </a:bodyPr>
          <a:lstStyle/>
          <a:p>
            <a:pPr defTabSz="914367">
              <a:lnSpc>
                <a:spcPct val="90000"/>
              </a:lnSpc>
              <a:spcAft>
                <a:spcPts val="588"/>
              </a:spcAft>
            </a:pPr>
            <a:r>
              <a:rPr lang="en-US" sz="4509" dirty="0">
                <a:gradFill>
                  <a:gsLst>
                    <a:gs pos="2917">
                      <a:srgbClr val="FFFFFF"/>
                    </a:gs>
                    <a:gs pos="30000">
                      <a:srgbClr val="FFFFFF"/>
                    </a:gs>
                  </a:gsLst>
                  <a:lin ang="5400000" scaled="0"/>
                </a:gradFill>
                <a:latin typeface="Segoe UI Light"/>
              </a:rPr>
              <a:t>May 28 – 29, 2015  •  MSCC</a:t>
            </a:r>
          </a:p>
        </p:txBody>
      </p:sp>
    </p:spTree>
    <p:extLst>
      <p:ext uri="{BB962C8B-B14F-4D97-AF65-F5344CB8AC3E}">
        <p14:creationId xmlns:p14="http://schemas.microsoft.com/office/powerpoint/2010/main" val="58770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2.png"/><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3.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3.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7.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theme" Target="../theme/theme5.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image" Target="../media/image17.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image" Target="../media/image2.png"/><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image" Target="../media/image3.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8" Type="http://schemas.openxmlformats.org/officeDocument/2006/relationships/slideLayout" Target="../slideLayouts/slideLayout128.xml"/><Relationship Id="rId3"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70EAF-E2C4-4D58-B12B-33325D0FF6D9}" type="datetimeFigureOut">
              <a:rPr lang="en-US" smtClean="0"/>
              <a:t>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4F884-2148-4124-9DD0-2ABFB011D1E8}" type="slidenum">
              <a:rPr lang="en-US" smtClean="0"/>
              <a:t>‹#›</a:t>
            </a:fld>
            <a:endParaRPr lang="en-US"/>
          </a:p>
        </p:txBody>
      </p:sp>
    </p:spTree>
    <p:extLst>
      <p:ext uri="{BB962C8B-B14F-4D97-AF65-F5344CB8AC3E}">
        <p14:creationId xmlns:p14="http://schemas.microsoft.com/office/powerpoint/2010/main" val="1607492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0736516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7727729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165169"/>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321537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0369715"/>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82663980"/>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2.jpeg"/><Relationship Id="rId3" Type="http://schemas.openxmlformats.org/officeDocument/2006/relationships/tags" Target="../tags/tag3.xml"/><Relationship Id="rId21" Type="http://schemas.openxmlformats.org/officeDocument/2006/relationships/slideLayout" Target="../slideLayouts/slideLayout5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1.jpe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5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7.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9.xml"/><Relationship Id="rId27" Type="http://schemas.openxmlformats.org/officeDocument/2006/relationships/image" Target="../media/image53.jpeg"/><Relationship Id="rId30" Type="http://schemas.openxmlformats.org/officeDocument/2006/relationships/image" Target="../media/image5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notesSlide" Target="../notesSlides/notesSlide12.xml"/><Relationship Id="rId1" Type="http://schemas.openxmlformats.org/officeDocument/2006/relationships/slideLayout" Target="../slideLayouts/slideLayout93.xml"/><Relationship Id="rId4" Type="http://schemas.openxmlformats.org/officeDocument/2006/relationships/hyperlink" Target="https://azure.microsoft.com/en-us/documentation/articles/data-factory-data-transformation-activiti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8" Type="http://schemas.openxmlformats.org/officeDocument/2006/relationships/hyperlink" Target="http://azure.microsoft.com/en-us/services/data-factory/" TargetMode="External"/><Relationship Id="rId3" Type="http://schemas.openxmlformats.org/officeDocument/2006/relationships/hyperlink" Target="file:///\\bpddfs\TFS\DataPipeline2\Experiences_Main_Rolling\20150519.12\x64\Release\Packages\DataFactoryToolsVsix\AzureDataFactoryVisualStudioTools.vsix" TargetMode="External"/><Relationship Id="rId7" Type="http://schemas.openxmlformats.org/officeDocument/2006/relationships/hyperlink" Target="https://vlabs.holsystems.com/vlabs/technet?eng=VLabs&amp;auth=none&amp;src=vlabs&amp;altadd=true&amp;labid=21011&amp;lod=true" TargetMode="External"/><Relationship Id="rId2" Type="http://schemas.openxmlformats.org/officeDocument/2006/relationships/hyperlink" Target="https://azure.microsoft.com/documentation/learning-paths/data-factory/" TargetMode="External"/><Relationship Id="rId1" Type="http://schemas.openxmlformats.org/officeDocument/2006/relationships/slideLayout" Target="../slideLayouts/slideLayout103.xml"/><Relationship Id="rId6" Type="http://schemas.openxmlformats.org/officeDocument/2006/relationships/hyperlink" Target="https://social.msdn.microsoft.com/forums/azure/en-US/home?forum=AzureDataFactory" TargetMode="External"/><Relationship Id="rId5" Type="http://schemas.openxmlformats.org/officeDocument/2006/relationships/hyperlink" Target="http://feedback.azure.com/forums/270578-azure-data-factory" TargetMode="External"/><Relationship Id="rId4" Type="http://schemas.openxmlformats.org/officeDocument/2006/relationships/hyperlink" Target="https://azure.microsoft.com/en-us/documentation/articles/data-factory-build-your-first-pipeline-using-vs/" TargetMode="External"/><Relationship Id="rId9" Type="http://schemas.openxmlformats.org/officeDocument/2006/relationships/hyperlink" Target="https://azure.microsoft.com/en-us/blog/topics/big-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2.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emf"/><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4000" dirty="0"/>
              <a:t>Orchestrating Data and Services with</a:t>
            </a:r>
            <a:br>
              <a:rPr lang="en-US" sz="4000" dirty="0"/>
            </a:br>
            <a:r>
              <a:rPr lang="en-US" sz="4000" dirty="0"/>
              <a:t>Azure Data Factory</a:t>
            </a:r>
          </a:p>
        </p:txBody>
      </p:sp>
    </p:spTree>
    <p:extLst>
      <p:ext uri="{BB962C8B-B14F-4D97-AF65-F5344CB8AC3E}">
        <p14:creationId xmlns:p14="http://schemas.microsoft.com/office/powerpoint/2010/main" val="228509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284073" y="3911293"/>
            <a:ext cx="2284304" cy="2668616"/>
            <a:chOff x="288925" y="3989296"/>
            <a:chExt cx="2330439" cy="2722514"/>
          </a:xfrm>
        </p:grpSpPr>
        <p:pic>
          <p:nvPicPr>
            <p:cNvPr id="180" name="Picture 179"/>
            <p:cNvPicPr>
              <a:picLocks noChangeAspect="1"/>
            </p:cNvPicPr>
            <p:nvPr/>
          </p:nvPicPr>
          <p:blipFill rotWithShape="1">
            <a:blip r:embed="rId23" cstate="print">
              <a:extLst>
                <a:ext uri="{28A0092B-C50C-407E-A947-70E740481C1C}">
                  <a14:useLocalDpi xmlns:a14="http://schemas.microsoft.com/office/drawing/2010/main" val="0"/>
                </a:ext>
              </a:extLst>
            </a:blip>
            <a:srcRect l="25434" t="38999" r="10736" b="-2830"/>
            <a:stretch/>
          </p:blipFill>
          <p:spPr>
            <a:xfrm flipH="1">
              <a:off x="288926" y="3989296"/>
              <a:ext cx="2330436" cy="1553624"/>
            </a:xfrm>
            <a:prstGeom prst="rect">
              <a:avLst/>
            </a:prstGeom>
          </p:spPr>
        </p:pic>
        <p:grpSp>
          <p:nvGrpSpPr>
            <p:cNvPr id="95" name="Group 94"/>
            <p:cNvGrpSpPr/>
            <p:nvPr/>
          </p:nvGrpSpPr>
          <p:grpSpPr>
            <a:xfrm>
              <a:off x="288925" y="5385140"/>
              <a:ext cx="2330439" cy="1326670"/>
              <a:chOff x="276225" y="2215669"/>
              <a:chExt cx="1704626" cy="550076"/>
            </a:xfrm>
          </p:grpSpPr>
          <p:sp>
            <p:nvSpPr>
              <p:cNvPr id="96" name="Rectangle 95"/>
              <p:cNvSpPr>
                <a:spLocks/>
              </p:cNvSpPr>
              <p:nvPr>
                <p:custDataLst>
                  <p:tags r:id="rId19"/>
                </p:custDataLst>
              </p:nvPr>
            </p:nvSpPr>
            <p:spPr bwMode="auto">
              <a:xfrm>
                <a:off x="276225" y="2215669"/>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 Pricing optimization</a:t>
                </a:r>
              </a:p>
            </p:txBody>
          </p:sp>
          <p:sp>
            <p:nvSpPr>
              <p:cNvPr id="97" name="Rectangle 96"/>
              <p:cNvSpPr>
                <a:spLocks/>
              </p:cNvSpPr>
              <p:nvPr>
                <p:custDataLst>
                  <p:tags r:id="rId20"/>
                </p:custDataLst>
              </p:nvPr>
            </p:nvSpPr>
            <p:spPr bwMode="auto">
              <a:xfrm>
                <a:off x="276225" y="2536678"/>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3" name="Group 182"/>
          <p:cNvGrpSpPr/>
          <p:nvPr/>
        </p:nvGrpSpPr>
        <p:grpSpPr>
          <a:xfrm>
            <a:off x="2625559" y="3911289"/>
            <a:ext cx="2284304" cy="2668608"/>
            <a:chOff x="2677702" y="3989290"/>
            <a:chExt cx="2330439" cy="2722505"/>
          </a:xfrm>
        </p:grpSpPr>
        <p:pic>
          <p:nvPicPr>
            <p:cNvPr id="177" name="Picture 17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2677703" y="3989290"/>
              <a:ext cx="2330436" cy="1518666"/>
            </a:xfrm>
            <a:prstGeom prst="rect">
              <a:avLst/>
            </a:prstGeom>
          </p:spPr>
        </p:pic>
        <p:grpSp>
          <p:nvGrpSpPr>
            <p:cNvPr id="91" name="Group 90"/>
            <p:cNvGrpSpPr/>
            <p:nvPr/>
          </p:nvGrpSpPr>
          <p:grpSpPr>
            <a:xfrm>
              <a:off x="2677702" y="5385140"/>
              <a:ext cx="2330439" cy="1326655"/>
              <a:chOff x="2007382" y="2215670"/>
              <a:chExt cx="1704626" cy="550076"/>
            </a:xfrm>
          </p:grpSpPr>
          <p:sp>
            <p:nvSpPr>
              <p:cNvPr id="92" name="Rectangle 91"/>
              <p:cNvSpPr>
                <a:spLocks/>
              </p:cNvSpPr>
              <p:nvPr>
                <p:custDataLst>
                  <p:tags r:id="rId17"/>
                </p:custDataLst>
              </p:nvPr>
            </p:nvSpPr>
            <p:spPr bwMode="auto">
              <a:xfrm>
                <a:off x="2007382" y="2215670"/>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23"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Corrective and predictive maintenance and repairs</a:t>
                </a:r>
              </a:p>
            </p:txBody>
          </p:sp>
          <p:sp>
            <p:nvSpPr>
              <p:cNvPr id="93" name="Rectangle 92"/>
              <p:cNvSpPr>
                <a:spLocks/>
              </p:cNvSpPr>
              <p:nvPr>
                <p:custDataLst>
                  <p:tags r:id="rId18"/>
                </p:custDataLst>
              </p:nvPr>
            </p:nvSpPr>
            <p:spPr bwMode="auto">
              <a:xfrm>
                <a:off x="2007382" y="2536679"/>
                <a:ext cx="1704626" cy="2290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Manufacturing (IOT)</a:t>
                </a:r>
              </a:p>
            </p:txBody>
          </p:sp>
        </p:grpSp>
      </p:grpSp>
      <p:grpSp>
        <p:nvGrpSpPr>
          <p:cNvPr id="184" name="Group 183"/>
          <p:cNvGrpSpPr/>
          <p:nvPr/>
        </p:nvGrpSpPr>
        <p:grpSpPr>
          <a:xfrm>
            <a:off x="4967045" y="3911294"/>
            <a:ext cx="2284304" cy="2668601"/>
            <a:chOff x="5066479" y="3989296"/>
            <a:chExt cx="2330439" cy="2722498"/>
          </a:xfrm>
        </p:grpSpPr>
        <p:pic>
          <p:nvPicPr>
            <p:cNvPr id="13" name="Picture 12"/>
            <p:cNvPicPr>
              <a:picLocks noChangeAspect="1"/>
            </p:cNvPicPr>
            <p:nvPr/>
          </p:nvPicPr>
          <p:blipFill rotWithShape="1">
            <a:blip r:embed="rId25" cstate="print">
              <a:extLst>
                <a:ext uri="{28A0092B-C50C-407E-A947-70E740481C1C}">
                  <a14:useLocalDpi xmlns:a14="http://schemas.microsoft.com/office/drawing/2010/main" val="0"/>
                </a:ext>
              </a:extLst>
            </a:blip>
            <a:srcRect l="8341" t="4299" r="1265" b="10178"/>
            <a:stretch/>
          </p:blipFill>
          <p:spPr>
            <a:xfrm flipH="1">
              <a:off x="5066479" y="3989296"/>
              <a:ext cx="2330439" cy="1469901"/>
            </a:xfrm>
            <a:prstGeom prst="rect">
              <a:avLst/>
            </a:prstGeom>
          </p:spPr>
        </p:pic>
        <p:grpSp>
          <p:nvGrpSpPr>
            <p:cNvPr id="87" name="Group 86"/>
            <p:cNvGrpSpPr/>
            <p:nvPr/>
          </p:nvGrpSpPr>
          <p:grpSpPr>
            <a:xfrm>
              <a:off x="5066479" y="5394361"/>
              <a:ext cx="2330439" cy="1317433"/>
              <a:chOff x="3738850" y="2222414"/>
              <a:chExt cx="1704626" cy="543337"/>
            </a:xfrm>
          </p:grpSpPr>
          <p:sp>
            <p:nvSpPr>
              <p:cNvPr id="88" name="Rectangle 87"/>
              <p:cNvSpPr>
                <a:spLocks/>
              </p:cNvSpPr>
              <p:nvPr>
                <p:custDataLst>
                  <p:tags r:id="rId1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Operational telemetry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health reporting</a:t>
                </a:r>
              </a:p>
            </p:txBody>
          </p:sp>
          <p:sp>
            <p:nvSpPr>
              <p:cNvPr id="89" name="Rectangle 88"/>
              <p:cNvSpPr>
                <a:spLocks/>
              </p:cNvSpPr>
              <p:nvPr>
                <p:custDataLst>
                  <p:tags r:id="rId16"/>
                </p:custDataLst>
              </p:nvPr>
            </p:nvSpPr>
            <p:spPr bwMode="auto">
              <a:xfrm>
                <a:off x="3738850" y="2536684"/>
                <a:ext cx="1704626" cy="2290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Online Services</a:t>
                </a:r>
              </a:p>
            </p:txBody>
          </p:sp>
        </p:grpSp>
      </p:grpSp>
      <p:grpSp>
        <p:nvGrpSpPr>
          <p:cNvPr id="185" name="Group 184"/>
          <p:cNvGrpSpPr/>
          <p:nvPr/>
        </p:nvGrpSpPr>
        <p:grpSpPr>
          <a:xfrm>
            <a:off x="7308531" y="3911287"/>
            <a:ext cx="2284305" cy="2668608"/>
            <a:chOff x="7455257" y="3989288"/>
            <a:chExt cx="2330441" cy="2722506"/>
          </a:xfrm>
        </p:grpSpPr>
        <p:pic>
          <p:nvPicPr>
            <p:cNvPr id="14" name="Picture 13"/>
            <p:cNvPicPr>
              <a:picLocks noChangeAspect="1"/>
            </p:cNvPicPr>
            <p:nvPr/>
          </p:nvPicPr>
          <p:blipFill rotWithShape="1">
            <a:blip r:embed="rId26" cstate="print">
              <a:extLst>
                <a:ext uri="{28A0092B-C50C-407E-A947-70E740481C1C}">
                  <a14:useLocalDpi xmlns:a14="http://schemas.microsoft.com/office/drawing/2010/main" val="0"/>
                </a:ext>
              </a:extLst>
            </a:blip>
            <a:srcRect l="1413" r="5713" b="10752"/>
            <a:stretch/>
          </p:blipFill>
          <p:spPr>
            <a:xfrm>
              <a:off x="7455257" y="3989288"/>
              <a:ext cx="2330440" cy="1492595"/>
            </a:xfrm>
            <a:prstGeom prst="rect">
              <a:avLst/>
            </a:prstGeom>
          </p:spPr>
        </p:pic>
        <p:grpSp>
          <p:nvGrpSpPr>
            <p:cNvPr id="83" name="Group 82"/>
            <p:cNvGrpSpPr/>
            <p:nvPr/>
          </p:nvGrpSpPr>
          <p:grpSpPr>
            <a:xfrm>
              <a:off x="7455259" y="5387037"/>
              <a:ext cx="2330439" cy="1324757"/>
              <a:chOff x="5469002" y="2217057"/>
              <a:chExt cx="1704626" cy="548689"/>
            </a:xfrm>
          </p:grpSpPr>
          <p:sp>
            <p:nvSpPr>
              <p:cNvPr id="84" name="Rectangle 83"/>
              <p:cNvSpPr>
                <a:spLocks/>
              </p:cNvSpPr>
              <p:nvPr>
                <p:custDataLst>
                  <p:tags r:id="rId13"/>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Actuarial modelling and reporting automation</a:t>
                </a:r>
              </a:p>
            </p:txBody>
          </p:sp>
          <p:sp>
            <p:nvSpPr>
              <p:cNvPr id="85" name="Rectangle 84"/>
              <p:cNvSpPr>
                <a:spLocks/>
              </p:cNvSpPr>
              <p:nvPr>
                <p:custDataLst>
                  <p:tags r:id="rId14"/>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86" name="Group 185"/>
          <p:cNvGrpSpPr/>
          <p:nvPr/>
        </p:nvGrpSpPr>
        <p:grpSpPr>
          <a:xfrm>
            <a:off x="9650016" y="3911287"/>
            <a:ext cx="2284915" cy="2668608"/>
            <a:chOff x="9844033" y="3989288"/>
            <a:chExt cx="2331062" cy="2722506"/>
          </a:xfrm>
        </p:grpSpPr>
        <p:pic>
          <p:nvPicPr>
            <p:cNvPr id="12" name="Picture 11"/>
            <p:cNvPicPr>
              <a:picLocks noChangeAspect="1"/>
            </p:cNvPicPr>
            <p:nvPr/>
          </p:nvPicPr>
          <p:blipFill rotWithShape="1">
            <a:blip r:embed="rId27" cstate="print">
              <a:extLst>
                <a:ext uri="{28A0092B-C50C-407E-A947-70E740481C1C}">
                  <a14:useLocalDpi xmlns:a14="http://schemas.microsoft.com/office/drawing/2010/main" val="0"/>
                </a:ext>
              </a:extLst>
            </a:blip>
            <a:srcRect l="457" t="2310" r="2343" b="4378"/>
            <a:stretch/>
          </p:blipFill>
          <p:spPr>
            <a:xfrm>
              <a:off x="9844033" y="3989288"/>
              <a:ext cx="2331062" cy="1492939"/>
            </a:xfrm>
            <a:prstGeom prst="rect">
              <a:avLst/>
            </a:prstGeom>
          </p:spPr>
        </p:pic>
        <p:grpSp>
          <p:nvGrpSpPr>
            <p:cNvPr id="79" name="Group 78"/>
            <p:cNvGrpSpPr/>
            <p:nvPr/>
          </p:nvGrpSpPr>
          <p:grpSpPr>
            <a:xfrm>
              <a:off x="9844033" y="5387037"/>
              <a:ext cx="2330439" cy="1324757"/>
              <a:chOff x="5469002" y="2217057"/>
              <a:chExt cx="1704626" cy="548689"/>
            </a:xfrm>
          </p:grpSpPr>
          <p:sp>
            <p:nvSpPr>
              <p:cNvPr id="80" name="Rectangle 79"/>
              <p:cNvSpPr>
                <a:spLocks/>
              </p:cNvSpPr>
              <p:nvPr>
                <p:custDataLst>
                  <p:tags r:id="rId11"/>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risk modelling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analysis</a:t>
                </a:r>
              </a:p>
            </p:txBody>
          </p:sp>
          <p:sp>
            <p:nvSpPr>
              <p:cNvPr id="81" name="Rectangle 80"/>
              <p:cNvSpPr>
                <a:spLocks/>
              </p:cNvSpPr>
              <p:nvPr>
                <p:custDataLst>
                  <p:tags r:id="rId12"/>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53" name="Group 152"/>
          <p:cNvGrpSpPr/>
          <p:nvPr/>
        </p:nvGrpSpPr>
        <p:grpSpPr>
          <a:xfrm>
            <a:off x="284073" y="1174972"/>
            <a:ext cx="2284304" cy="2668606"/>
            <a:chOff x="2007382" y="1194658"/>
            <a:chExt cx="1704626" cy="1991407"/>
          </a:xfrm>
        </p:grpSpPr>
        <p:pic>
          <p:nvPicPr>
            <p:cNvPr id="169" name="Picture 168"/>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2007382" y="1194658"/>
              <a:ext cx="1704626" cy="1092026"/>
            </a:xfrm>
            <a:prstGeom prst="rect">
              <a:avLst/>
            </a:prstGeom>
          </p:spPr>
        </p:pic>
        <p:grpSp>
          <p:nvGrpSpPr>
            <p:cNvPr id="170" name="Group 169"/>
            <p:cNvGrpSpPr/>
            <p:nvPr/>
          </p:nvGrpSpPr>
          <p:grpSpPr>
            <a:xfrm>
              <a:off x="2007382" y="2215670"/>
              <a:ext cx="1704626" cy="970395"/>
              <a:chOff x="2007382" y="2215671"/>
              <a:chExt cx="1704626" cy="550075"/>
            </a:xfrm>
          </p:grpSpPr>
          <p:sp>
            <p:nvSpPr>
              <p:cNvPr id="171" name="Rectangle 170"/>
              <p:cNvSpPr>
                <a:spLocks/>
              </p:cNvSpPr>
              <p:nvPr>
                <p:custDataLst>
                  <p:tags r:id="rId9"/>
                </p:custDataLst>
              </p:nvPr>
            </p:nvSpPr>
            <p:spPr bwMode="auto">
              <a:xfrm>
                <a:off x="2007382" y="2215671"/>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Marketing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campaign analysis</a:t>
                </a:r>
              </a:p>
            </p:txBody>
          </p:sp>
          <p:sp>
            <p:nvSpPr>
              <p:cNvPr id="172" name="Rectangle 171"/>
              <p:cNvSpPr>
                <a:spLocks/>
              </p:cNvSpPr>
              <p:nvPr>
                <p:custDataLst>
                  <p:tags r:id="rId10"/>
                </p:custDataLst>
              </p:nvPr>
            </p:nvSpPr>
            <p:spPr bwMode="auto">
              <a:xfrm>
                <a:off x="2007382" y="2536679"/>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a:t>
                </a:r>
              </a:p>
            </p:txBody>
          </p:sp>
        </p:grpSp>
      </p:grpSp>
      <p:sp>
        <p:nvSpPr>
          <p:cNvPr id="2" name="Title 1"/>
          <p:cNvSpPr>
            <a:spLocks noGrp="1"/>
          </p:cNvSpPr>
          <p:nvPr>
            <p:ph type="title"/>
          </p:nvPr>
        </p:nvSpPr>
        <p:spPr/>
        <p:txBody>
          <a:bodyPr/>
          <a:lstStyle/>
          <a:p>
            <a:r>
              <a:rPr lang="en-US" sz="4704" dirty="0">
                <a:gradFill>
                  <a:gsLst>
                    <a:gs pos="0">
                      <a:schemeClr val="tx2"/>
                    </a:gs>
                    <a:gs pos="66000">
                      <a:schemeClr val="tx2"/>
                    </a:gs>
                  </a:gsLst>
                  <a:lin ang="5400000" scaled="1"/>
                </a:gradFill>
              </a:rPr>
              <a:t>Azure Analytics Suite: use cases</a:t>
            </a:r>
          </a:p>
        </p:txBody>
      </p:sp>
      <p:grpSp>
        <p:nvGrpSpPr>
          <p:cNvPr id="152" name="Group 151"/>
          <p:cNvGrpSpPr/>
          <p:nvPr/>
        </p:nvGrpSpPr>
        <p:grpSpPr>
          <a:xfrm>
            <a:off x="2625559" y="1174978"/>
            <a:ext cx="2284304" cy="2668621"/>
            <a:chOff x="276225" y="1194663"/>
            <a:chExt cx="1704626" cy="1991416"/>
          </a:xfrm>
        </p:grpSpPr>
        <p:pic>
          <p:nvPicPr>
            <p:cNvPr id="173" name="Picture 172"/>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276225" y="1194663"/>
              <a:ext cx="1704626" cy="1092026"/>
            </a:xfrm>
            <a:prstGeom prst="rect">
              <a:avLst/>
            </a:prstGeom>
          </p:spPr>
        </p:pic>
        <p:grpSp>
          <p:nvGrpSpPr>
            <p:cNvPr id="174" name="Group 173"/>
            <p:cNvGrpSpPr/>
            <p:nvPr/>
          </p:nvGrpSpPr>
          <p:grpSpPr>
            <a:xfrm>
              <a:off x="276225" y="2215669"/>
              <a:ext cx="1704626" cy="970410"/>
              <a:chOff x="276225" y="2215668"/>
              <a:chExt cx="1704626" cy="550077"/>
            </a:xfrm>
          </p:grpSpPr>
          <p:sp>
            <p:nvSpPr>
              <p:cNvPr id="175" name="Rectangle 174"/>
              <p:cNvSpPr>
                <a:spLocks/>
              </p:cNvSpPr>
              <p:nvPr>
                <p:custDataLst>
                  <p:tags r:id="rId7"/>
                </p:custDataLst>
              </p:nvPr>
            </p:nvSpPr>
            <p:spPr bwMode="auto">
              <a:xfrm>
                <a:off x="276225" y="2215668"/>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User and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product profiling</a:t>
                </a:r>
              </a:p>
            </p:txBody>
          </p:sp>
          <p:sp>
            <p:nvSpPr>
              <p:cNvPr id="176" name="Rectangle 175"/>
              <p:cNvSpPr>
                <a:spLocks/>
              </p:cNvSpPr>
              <p:nvPr>
                <p:custDataLst>
                  <p:tags r:id="rId8"/>
                </p:custDataLst>
              </p:nvPr>
            </p:nvSpPr>
            <p:spPr bwMode="auto">
              <a:xfrm>
                <a:off x="276225" y="2536678"/>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4" name="Group 153"/>
          <p:cNvGrpSpPr/>
          <p:nvPr/>
        </p:nvGrpSpPr>
        <p:grpSpPr>
          <a:xfrm>
            <a:off x="4967045" y="1174978"/>
            <a:ext cx="2284304" cy="2668601"/>
            <a:chOff x="3738850" y="1194663"/>
            <a:chExt cx="1704626" cy="1991403"/>
          </a:xfrm>
        </p:grpSpPr>
        <p:pic>
          <p:nvPicPr>
            <p:cNvPr id="165" name="Picture 164"/>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3738850" y="1194663"/>
              <a:ext cx="1704626" cy="1092026"/>
            </a:xfrm>
            <a:prstGeom prst="rect">
              <a:avLst/>
            </a:prstGeom>
          </p:spPr>
        </p:pic>
        <p:grpSp>
          <p:nvGrpSpPr>
            <p:cNvPr id="166" name="Group 165"/>
            <p:cNvGrpSpPr/>
            <p:nvPr/>
          </p:nvGrpSpPr>
          <p:grpSpPr>
            <a:xfrm>
              <a:off x="3738850" y="2222414"/>
              <a:ext cx="1704626" cy="963652"/>
              <a:chOff x="3738850" y="2222414"/>
              <a:chExt cx="1704626" cy="543337"/>
            </a:xfrm>
          </p:grpSpPr>
          <p:sp>
            <p:nvSpPr>
              <p:cNvPr id="167" name="Rectangle 166"/>
              <p:cNvSpPr>
                <a:spLocks/>
              </p:cNvSpPr>
              <p:nvPr>
                <p:custDataLst>
                  <p:tags r:id="rId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sentiment analysis</a:t>
                </a:r>
              </a:p>
            </p:txBody>
          </p:sp>
          <p:sp>
            <p:nvSpPr>
              <p:cNvPr id="168" name="Rectangle 167"/>
              <p:cNvSpPr>
                <a:spLocks/>
              </p:cNvSpPr>
              <p:nvPr>
                <p:custDataLst>
                  <p:tags r:id="rId6"/>
                </p:custDataLst>
              </p:nvPr>
            </p:nvSpPr>
            <p:spPr bwMode="auto">
              <a:xfrm>
                <a:off x="3738850" y="2536684"/>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5" name="Group 154"/>
          <p:cNvGrpSpPr/>
          <p:nvPr/>
        </p:nvGrpSpPr>
        <p:grpSpPr>
          <a:xfrm>
            <a:off x="7308532" y="1174970"/>
            <a:ext cx="2284304" cy="2668607"/>
            <a:chOff x="5469001" y="1194657"/>
            <a:chExt cx="1704627" cy="1991408"/>
          </a:xfrm>
        </p:grpSpPr>
        <p:pic>
          <p:nvPicPr>
            <p:cNvPr id="161" name="Picture 160"/>
            <p:cNvPicPr>
              <a:picLocks noChangeAspect="1"/>
            </p:cNvPicPr>
            <p:nvPr/>
          </p:nvPicPr>
          <p:blipFill rotWithShape="1">
            <a:blip r:embed="rId31" cstate="print">
              <a:extLst>
                <a:ext uri="{28A0092B-C50C-407E-A947-70E740481C1C}">
                  <a14:useLocalDpi xmlns:a14="http://schemas.microsoft.com/office/drawing/2010/main" val="0"/>
                </a:ext>
              </a:extLst>
            </a:blip>
            <a:srcRect l="3573" t="5273" r="3573" b="7552"/>
            <a:stretch/>
          </p:blipFill>
          <p:spPr>
            <a:xfrm>
              <a:off x="5469001" y="1194657"/>
              <a:ext cx="1704627" cy="1066649"/>
            </a:xfrm>
            <a:prstGeom prst="rect">
              <a:avLst/>
            </a:prstGeom>
          </p:spPr>
        </p:pic>
        <p:grpSp>
          <p:nvGrpSpPr>
            <p:cNvPr id="162" name="Group 161"/>
            <p:cNvGrpSpPr/>
            <p:nvPr/>
          </p:nvGrpSpPr>
          <p:grpSpPr>
            <a:xfrm>
              <a:off x="5469002" y="2217058"/>
              <a:ext cx="1704626" cy="969007"/>
              <a:chOff x="5469002" y="2217058"/>
              <a:chExt cx="1704626" cy="548688"/>
            </a:xfrm>
          </p:grpSpPr>
          <p:sp>
            <p:nvSpPr>
              <p:cNvPr id="163" name="Rectangle 162"/>
              <p:cNvSpPr>
                <a:spLocks/>
              </p:cNvSpPr>
              <p:nvPr>
                <p:custDataLst>
                  <p:tags r:id="rId3"/>
                </p:custDataLst>
              </p:nvPr>
            </p:nvSpPr>
            <p:spPr bwMode="auto">
              <a:xfrm>
                <a:off x="5469002" y="2217058"/>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Personalized product recommendation</a:t>
                </a:r>
              </a:p>
            </p:txBody>
          </p:sp>
          <p:sp>
            <p:nvSpPr>
              <p:cNvPr id="164" name="Rectangle 163"/>
              <p:cNvSpPr>
                <a:spLocks/>
              </p:cNvSpPr>
              <p:nvPr>
                <p:custDataLst>
                  <p:tags r:id="rId4"/>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1" name="Group 180"/>
          <p:cNvGrpSpPr/>
          <p:nvPr/>
        </p:nvGrpSpPr>
        <p:grpSpPr>
          <a:xfrm>
            <a:off x="9650016" y="1174970"/>
            <a:ext cx="2284308" cy="2668612"/>
            <a:chOff x="9844032" y="1197707"/>
            <a:chExt cx="2330443" cy="2722509"/>
          </a:xfrm>
        </p:grpSpPr>
        <p:pic>
          <p:nvPicPr>
            <p:cNvPr id="179" name="Picture 17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844032" y="1197707"/>
              <a:ext cx="2330443" cy="1555571"/>
            </a:xfrm>
            <a:prstGeom prst="rect">
              <a:avLst/>
            </a:prstGeom>
          </p:spPr>
        </p:pic>
        <p:grpSp>
          <p:nvGrpSpPr>
            <p:cNvPr id="158" name="Group 157"/>
            <p:cNvGrpSpPr/>
            <p:nvPr/>
          </p:nvGrpSpPr>
          <p:grpSpPr>
            <a:xfrm>
              <a:off x="9844036" y="2595456"/>
              <a:ext cx="2330439" cy="1324760"/>
              <a:chOff x="5469002" y="2217056"/>
              <a:chExt cx="1704626" cy="548690"/>
            </a:xfrm>
          </p:grpSpPr>
          <p:sp>
            <p:nvSpPr>
              <p:cNvPr id="159" name="Rectangle 158"/>
              <p:cNvSpPr>
                <a:spLocks/>
              </p:cNvSpPr>
              <p:nvPr>
                <p:custDataLst>
                  <p:tags r:id="rId1"/>
                </p:custDataLst>
              </p:nvPr>
            </p:nvSpPr>
            <p:spPr bwMode="auto">
              <a:xfrm>
                <a:off x="5469002" y="2217056"/>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shopping behavior analysis</a:t>
                </a:r>
              </a:p>
            </p:txBody>
          </p:sp>
          <p:sp>
            <p:nvSpPr>
              <p:cNvPr id="160" name="Rectangle 159"/>
              <p:cNvSpPr>
                <a:spLocks/>
              </p:cNvSpPr>
              <p:nvPr>
                <p:custDataLst>
                  <p:tags r:id="rId2"/>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spTree>
    <p:extLst>
      <p:ext uri="{BB962C8B-B14F-4D97-AF65-F5344CB8AC3E}">
        <p14:creationId xmlns:p14="http://schemas.microsoft.com/office/powerpoint/2010/main" val="26319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fill="hold"/>
                                        <p:tgtEl>
                                          <p:spTgt spid="153"/>
                                        </p:tgtEl>
                                        <p:attrNameLst>
                                          <p:attrName>ppt_x</p:attrName>
                                        </p:attrNameLst>
                                      </p:cBhvr>
                                      <p:tavLst>
                                        <p:tav tm="0">
                                          <p:val>
                                            <p:strVal val="0-#ppt_w/2"/>
                                          </p:val>
                                        </p:tav>
                                        <p:tav tm="100000">
                                          <p:val>
                                            <p:strVal val="#ppt_x"/>
                                          </p:val>
                                        </p:tav>
                                      </p:tavLst>
                                    </p:anim>
                                    <p:anim calcmode="lin" valueType="num">
                                      <p:cBhvr additive="base">
                                        <p:cTn id="8" dur="1000" fill="hold"/>
                                        <p:tgtEl>
                                          <p:spTgt spid="15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60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0-#ppt_w/2"/>
                                          </p:val>
                                        </p:tav>
                                        <p:tav tm="100000">
                                          <p:val>
                                            <p:strVal val="#ppt_x"/>
                                          </p:val>
                                        </p:tav>
                                      </p:tavLst>
                                    </p:anim>
                                    <p:anim calcmode="lin" valueType="num">
                                      <p:cBhvr additive="base">
                                        <p:cTn id="12" dur="1000" fill="hold"/>
                                        <p:tgtEl>
                                          <p:spTgt spid="15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400"/>
                                  </p:stCondLst>
                                  <p:childTnLst>
                                    <p:set>
                                      <p:cBhvr>
                                        <p:cTn id="14" dur="1" fill="hold">
                                          <p:stCondLst>
                                            <p:cond delay="0"/>
                                          </p:stCondLst>
                                        </p:cTn>
                                        <p:tgtEl>
                                          <p:spTgt spid="154"/>
                                        </p:tgtEl>
                                        <p:attrNameLst>
                                          <p:attrName>style.visibility</p:attrName>
                                        </p:attrNameLst>
                                      </p:cBhvr>
                                      <p:to>
                                        <p:strVal val="visible"/>
                                      </p:to>
                                    </p:set>
                                    <p:anim calcmode="lin" valueType="num">
                                      <p:cBhvr additive="base">
                                        <p:cTn id="15" dur="1000" fill="hold"/>
                                        <p:tgtEl>
                                          <p:spTgt spid="154"/>
                                        </p:tgtEl>
                                        <p:attrNameLst>
                                          <p:attrName>ppt_x</p:attrName>
                                        </p:attrNameLst>
                                      </p:cBhvr>
                                      <p:tavLst>
                                        <p:tav tm="0">
                                          <p:val>
                                            <p:strVal val="0-#ppt_w/2"/>
                                          </p:val>
                                        </p:tav>
                                        <p:tav tm="100000">
                                          <p:val>
                                            <p:strVal val="#ppt_x"/>
                                          </p:val>
                                        </p:tav>
                                      </p:tavLst>
                                    </p:anim>
                                    <p:anim calcmode="lin" valueType="num">
                                      <p:cBhvr additive="base">
                                        <p:cTn id="16" dur="1000" fill="hold"/>
                                        <p:tgtEl>
                                          <p:spTgt spid="15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155"/>
                                        </p:tgtEl>
                                        <p:attrNameLst>
                                          <p:attrName>style.visibility</p:attrName>
                                        </p:attrNameLst>
                                      </p:cBhvr>
                                      <p:to>
                                        <p:strVal val="visible"/>
                                      </p:to>
                                    </p:set>
                                    <p:anim calcmode="lin" valueType="num">
                                      <p:cBhvr additive="base">
                                        <p:cTn id="19" dur="1000" fill="hold"/>
                                        <p:tgtEl>
                                          <p:spTgt spid="155"/>
                                        </p:tgtEl>
                                        <p:attrNameLst>
                                          <p:attrName>ppt_x</p:attrName>
                                        </p:attrNameLst>
                                      </p:cBhvr>
                                      <p:tavLst>
                                        <p:tav tm="0">
                                          <p:val>
                                            <p:strVal val="0-#ppt_w/2"/>
                                          </p:val>
                                        </p:tav>
                                        <p:tav tm="100000">
                                          <p:val>
                                            <p:strVal val="#ppt_x"/>
                                          </p:val>
                                        </p:tav>
                                      </p:tavLst>
                                    </p:anim>
                                    <p:anim calcmode="lin" valueType="num">
                                      <p:cBhvr additive="base">
                                        <p:cTn id="20" dur="1000" fill="hold"/>
                                        <p:tgtEl>
                                          <p:spTgt spid="155"/>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1000" fill="hold"/>
                                        <p:tgtEl>
                                          <p:spTgt spid="181"/>
                                        </p:tgtEl>
                                        <p:attrNameLst>
                                          <p:attrName>ppt_x</p:attrName>
                                        </p:attrNameLst>
                                      </p:cBhvr>
                                      <p:tavLst>
                                        <p:tav tm="0">
                                          <p:val>
                                            <p:strVal val="0-#ppt_w/2"/>
                                          </p:val>
                                        </p:tav>
                                        <p:tav tm="100000">
                                          <p:val>
                                            <p:strVal val="#ppt_x"/>
                                          </p:val>
                                        </p:tav>
                                      </p:tavLst>
                                    </p:anim>
                                    <p:anim calcmode="lin" valueType="num">
                                      <p:cBhvr additive="base">
                                        <p:cTn id="24" dur="1000" fill="hold"/>
                                        <p:tgtEl>
                                          <p:spTgt spid="18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182"/>
                                        </p:tgtEl>
                                        <p:attrNameLst>
                                          <p:attrName>style.visibility</p:attrName>
                                        </p:attrNameLst>
                                      </p:cBhvr>
                                      <p:to>
                                        <p:strVal val="visible"/>
                                      </p:to>
                                    </p:set>
                                    <p:anim calcmode="lin" valueType="num">
                                      <p:cBhvr additive="base">
                                        <p:cTn id="27" dur="1000" fill="hold"/>
                                        <p:tgtEl>
                                          <p:spTgt spid="182"/>
                                        </p:tgtEl>
                                        <p:attrNameLst>
                                          <p:attrName>ppt_x</p:attrName>
                                        </p:attrNameLst>
                                      </p:cBhvr>
                                      <p:tavLst>
                                        <p:tav tm="0">
                                          <p:val>
                                            <p:strVal val="1+#ppt_w/2"/>
                                          </p:val>
                                        </p:tav>
                                        <p:tav tm="100000">
                                          <p:val>
                                            <p:strVal val="#ppt_x"/>
                                          </p:val>
                                        </p:tav>
                                      </p:tavLst>
                                    </p:anim>
                                    <p:anim calcmode="lin" valueType="num">
                                      <p:cBhvr additive="base">
                                        <p:cTn id="28" dur="1000" fill="hold"/>
                                        <p:tgtEl>
                                          <p:spTgt spid="182"/>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00"/>
                                  </p:stCondLst>
                                  <p:childTnLst>
                                    <p:set>
                                      <p:cBhvr>
                                        <p:cTn id="30" dur="1" fill="hold">
                                          <p:stCondLst>
                                            <p:cond delay="0"/>
                                          </p:stCondLst>
                                        </p:cTn>
                                        <p:tgtEl>
                                          <p:spTgt spid="183"/>
                                        </p:tgtEl>
                                        <p:attrNameLst>
                                          <p:attrName>style.visibility</p:attrName>
                                        </p:attrNameLst>
                                      </p:cBhvr>
                                      <p:to>
                                        <p:strVal val="visible"/>
                                      </p:to>
                                    </p:set>
                                    <p:anim calcmode="lin" valueType="num">
                                      <p:cBhvr additive="base">
                                        <p:cTn id="31" dur="1000" fill="hold"/>
                                        <p:tgtEl>
                                          <p:spTgt spid="183"/>
                                        </p:tgtEl>
                                        <p:attrNameLst>
                                          <p:attrName>ppt_x</p:attrName>
                                        </p:attrNameLst>
                                      </p:cBhvr>
                                      <p:tavLst>
                                        <p:tav tm="0">
                                          <p:val>
                                            <p:strVal val="1+#ppt_w/2"/>
                                          </p:val>
                                        </p:tav>
                                        <p:tav tm="100000">
                                          <p:val>
                                            <p:strVal val="#ppt_x"/>
                                          </p:val>
                                        </p:tav>
                                      </p:tavLst>
                                    </p:anim>
                                    <p:anim calcmode="lin" valueType="num">
                                      <p:cBhvr additive="base">
                                        <p:cTn id="32" dur="1000" fill="hold"/>
                                        <p:tgtEl>
                                          <p:spTgt spid="18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400"/>
                                  </p:stCondLst>
                                  <p:childTnLst>
                                    <p:set>
                                      <p:cBhvr>
                                        <p:cTn id="34" dur="1" fill="hold">
                                          <p:stCondLst>
                                            <p:cond delay="0"/>
                                          </p:stCondLst>
                                        </p:cTn>
                                        <p:tgtEl>
                                          <p:spTgt spid="184"/>
                                        </p:tgtEl>
                                        <p:attrNameLst>
                                          <p:attrName>style.visibility</p:attrName>
                                        </p:attrNameLst>
                                      </p:cBhvr>
                                      <p:to>
                                        <p:strVal val="visible"/>
                                      </p:to>
                                    </p:set>
                                    <p:anim calcmode="lin" valueType="num">
                                      <p:cBhvr additive="base">
                                        <p:cTn id="35" dur="1000" fill="hold"/>
                                        <p:tgtEl>
                                          <p:spTgt spid="184"/>
                                        </p:tgtEl>
                                        <p:attrNameLst>
                                          <p:attrName>ppt_x</p:attrName>
                                        </p:attrNameLst>
                                      </p:cBhvr>
                                      <p:tavLst>
                                        <p:tav tm="0">
                                          <p:val>
                                            <p:strVal val="1+#ppt_w/2"/>
                                          </p:val>
                                        </p:tav>
                                        <p:tav tm="100000">
                                          <p:val>
                                            <p:strVal val="#ppt_x"/>
                                          </p:val>
                                        </p:tav>
                                      </p:tavLst>
                                    </p:anim>
                                    <p:anim calcmode="lin" valueType="num">
                                      <p:cBhvr additive="base">
                                        <p:cTn id="36" dur="1000" fill="hold"/>
                                        <p:tgtEl>
                                          <p:spTgt spid="18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600"/>
                                  </p:stCondLst>
                                  <p:childTnLst>
                                    <p:set>
                                      <p:cBhvr>
                                        <p:cTn id="38" dur="1" fill="hold">
                                          <p:stCondLst>
                                            <p:cond delay="0"/>
                                          </p:stCondLst>
                                        </p:cTn>
                                        <p:tgtEl>
                                          <p:spTgt spid="185"/>
                                        </p:tgtEl>
                                        <p:attrNameLst>
                                          <p:attrName>style.visibility</p:attrName>
                                        </p:attrNameLst>
                                      </p:cBhvr>
                                      <p:to>
                                        <p:strVal val="visible"/>
                                      </p:to>
                                    </p:set>
                                    <p:anim calcmode="lin" valueType="num">
                                      <p:cBhvr additive="base">
                                        <p:cTn id="39" dur="1000" fill="hold"/>
                                        <p:tgtEl>
                                          <p:spTgt spid="185"/>
                                        </p:tgtEl>
                                        <p:attrNameLst>
                                          <p:attrName>ppt_x</p:attrName>
                                        </p:attrNameLst>
                                      </p:cBhvr>
                                      <p:tavLst>
                                        <p:tav tm="0">
                                          <p:val>
                                            <p:strVal val="1+#ppt_w/2"/>
                                          </p:val>
                                        </p:tav>
                                        <p:tav tm="100000">
                                          <p:val>
                                            <p:strVal val="#ppt_x"/>
                                          </p:val>
                                        </p:tav>
                                      </p:tavLst>
                                    </p:anim>
                                    <p:anim calcmode="lin" valueType="num">
                                      <p:cBhvr additive="base">
                                        <p:cTn id="40" dur="1000" fill="hold"/>
                                        <p:tgtEl>
                                          <p:spTgt spid="185"/>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800"/>
                                  </p:stCondLst>
                                  <p:childTnLst>
                                    <p:set>
                                      <p:cBhvr>
                                        <p:cTn id="42" dur="1" fill="hold">
                                          <p:stCondLst>
                                            <p:cond delay="0"/>
                                          </p:stCondLst>
                                        </p:cTn>
                                        <p:tgtEl>
                                          <p:spTgt spid="186"/>
                                        </p:tgtEl>
                                        <p:attrNameLst>
                                          <p:attrName>style.visibility</p:attrName>
                                        </p:attrNameLst>
                                      </p:cBhvr>
                                      <p:to>
                                        <p:strVal val="visible"/>
                                      </p:to>
                                    </p:set>
                                    <p:anim calcmode="lin" valueType="num">
                                      <p:cBhvr additive="base">
                                        <p:cTn id="43" dur="1000" fill="hold"/>
                                        <p:tgtEl>
                                          <p:spTgt spid="186"/>
                                        </p:tgtEl>
                                        <p:attrNameLst>
                                          <p:attrName>ppt_x</p:attrName>
                                        </p:attrNameLst>
                                      </p:cBhvr>
                                      <p:tavLst>
                                        <p:tav tm="0">
                                          <p:val>
                                            <p:strVal val="1+#ppt_w/2"/>
                                          </p:val>
                                        </p:tav>
                                        <p:tav tm="100000">
                                          <p:val>
                                            <p:strVal val="#ppt_x"/>
                                          </p:val>
                                        </p:tav>
                                      </p:tavLst>
                                    </p:anim>
                                    <p:anim calcmode="lin" valueType="num">
                                      <p:cBhvr additive="base">
                                        <p:cTn id="44" dur="1000" fill="hold"/>
                                        <p:tgtEl>
                                          <p:spTgt spid="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Factory?</a:t>
            </a:r>
          </a:p>
        </p:txBody>
      </p:sp>
      <p:sp>
        <p:nvSpPr>
          <p:cNvPr id="3" name="Content Placeholder 2"/>
          <p:cNvSpPr>
            <a:spLocks noGrp="1"/>
          </p:cNvSpPr>
          <p:nvPr>
            <p:ph idx="1"/>
          </p:nvPr>
        </p:nvSpPr>
        <p:spPr/>
        <p:txBody>
          <a:bodyPr>
            <a:normAutofit lnSpcReduction="10000"/>
          </a:bodyPr>
          <a:lstStyle/>
          <a:p>
            <a:pPr lvl="1"/>
            <a:r>
              <a:rPr lang="en-US" sz="2800" b="1" dirty="0"/>
              <a:t>Orchestrate, monitor &amp; schedule data pipelines</a:t>
            </a:r>
          </a:p>
          <a:p>
            <a:pPr lvl="2"/>
            <a:r>
              <a:rPr lang="en-US" sz="2800" dirty="0"/>
              <a:t>Compose data processing, storage, and movement services (on-premises and cloud)</a:t>
            </a:r>
          </a:p>
          <a:p>
            <a:pPr lvl="2"/>
            <a:r>
              <a:rPr lang="en-US" sz="2800" dirty="0"/>
              <a:t>Operate on a recurring schedule</a:t>
            </a:r>
            <a:br>
              <a:rPr lang="en-US" dirty="0"/>
            </a:br>
            <a:endParaRPr lang="en-US" dirty="0"/>
          </a:p>
          <a:p>
            <a:pPr lvl="1"/>
            <a:r>
              <a:rPr lang="en-US" sz="2800" b="1" dirty="0"/>
              <a:t>Automatic cloud resource management</a:t>
            </a:r>
          </a:p>
          <a:p>
            <a:pPr lvl="2"/>
            <a:r>
              <a:rPr lang="en-US" sz="2800" dirty="0"/>
              <a:t>Globally available data movement capability</a:t>
            </a:r>
          </a:p>
          <a:p>
            <a:pPr lvl="2"/>
            <a:r>
              <a:rPr lang="en-US" sz="2800" dirty="0"/>
              <a:t>Intelligent job-based resource management</a:t>
            </a:r>
            <a:br>
              <a:rPr lang="en-US" sz="2800" dirty="0"/>
            </a:br>
            <a:endParaRPr lang="en-US" sz="2800" dirty="0"/>
          </a:p>
          <a:p>
            <a:pPr lvl="1"/>
            <a:r>
              <a:rPr lang="en-US" sz="3200" b="1" dirty="0"/>
              <a:t>Single pane of glass</a:t>
            </a:r>
          </a:p>
          <a:p>
            <a:pPr lvl="2"/>
            <a:r>
              <a:rPr lang="en-US" sz="2800" dirty="0"/>
              <a:t>One place to manage and monitor data pipelines</a:t>
            </a:r>
          </a:p>
        </p:txBody>
      </p:sp>
    </p:spTree>
    <p:extLst>
      <p:ext uri="{BB962C8B-B14F-4D97-AF65-F5344CB8AC3E}">
        <p14:creationId xmlns:p14="http://schemas.microsoft.com/office/powerpoint/2010/main" val="5802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02 | Data Factory Concepts</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2355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Data Sources, Linked Services &amp; Datasets</a:t>
            </a:r>
          </a:p>
          <a:p>
            <a:r>
              <a:rPr lang="en-GB" dirty="0"/>
              <a:t>Activities</a:t>
            </a:r>
          </a:p>
          <a:p>
            <a:r>
              <a:rPr lang="en-GB" dirty="0"/>
              <a:t>Pipelines</a:t>
            </a:r>
          </a:p>
          <a:p>
            <a:r>
              <a:rPr lang="en-GB" dirty="0">
                <a:hlinkClick r:id="rId3"/>
              </a:rPr>
              <a:t>Supported data sources</a:t>
            </a:r>
            <a:endParaRPr lang="en-GB" dirty="0"/>
          </a:p>
          <a:p>
            <a:r>
              <a:rPr lang="en-GB" dirty="0">
                <a:hlinkClick r:id="rId4"/>
              </a:rPr>
              <a:t>Supported activity types</a:t>
            </a:r>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268628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 Linked Services &amp; Datasets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6" name="Rectangle 5"/>
          <p:cNvSpPr/>
          <p:nvPr/>
        </p:nvSpPr>
        <p:spPr>
          <a:xfrm>
            <a:off x="3193774" y="1630018"/>
            <a:ext cx="868366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260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4" name="Rectangle 3"/>
          <p:cNvSpPr/>
          <p:nvPr/>
        </p:nvSpPr>
        <p:spPr>
          <a:xfrm>
            <a:off x="7646504" y="1630018"/>
            <a:ext cx="423093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17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Tree>
    <p:extLst>
      <p:ext uri="{BB962C8B-B14F-4D97-AF65-F5344CB8AC3E}">
        <p14:creationId xmlns:p14="http://schemas.microsoft.com/office/powerpoint/2010/main" val="2021765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03 | Data Factory Operations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5518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Creating a Data Factory</a:t>
            </a:r>
          </a:p>
          <a:p>
            <a:r>
              <a:rPr lang="en-GB" dirty="0"/>
              <a:t>Demo: Deploying data pipelines</a:t>
            </a:r>
          </a:p>
          <a:p>
            <a:r>
              <a:rPr lang="en-GB" dirty="0"/>
              <a:t>Demo: Scheduling Pipelines and Partitioning Data</a:t>
            </a:r>
          </a:p>
          <a:p>
            <a:r>
              <a:rPr lang="en-US" dirty="0"/>
              <a:t>One-time pipelines</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93142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04 | Monitoring and Managing</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08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Course Topics</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595105920"/>
              </p:ext>
            </p:extLst>
          </p:nvPr>
        </p:nvGraphicFramePr>
        <p:xfrm>
          <a:off x="379514" y="910037"/>
          <a:ext cx="10765665" cy="5794512"/>
        </p:xfrm>
        <a:graphic>
          <a:graphicData uri="http://schemas.openxmlformats.org/drawingml/2006/table">
            <a:tbl>
              <a:tblPr firstRow="1" bandRow="1">
                <a:tableStyleId>{5C22544A-7EE6-4342-B048-85BDC9FD1C3A}</a:tableStyleId>
              </a:tblPr>
              <a:tblGrid>
                <a:gridCol w="10765665">
                  <a:extLst>
                    <a:ext uri="{9D8B030D-6E8A-4147-A177-3AD203B41FA5}">
                      <a16:colId xmlns:a16="http://schemas.microsoft.com/office/drawing/2014/main" val="1632794655"/>
                    </a:ext>
                  </a:extLst>
                </a:gridCol>
              </a:tblGrid>
              <a:tr h="767632">
                <a:tc>
                  <a:txBody>
                    <a:bodyPr/>
                    <a:lstStyle/>
                    <a:p>
                      <a:r>
                        <a:rPr lang="en-US" sz="3600" dirty="0">
                          <a:latin typeface="Segoe UI Light" panose="020B0502040204020203" pitchFamily="34" charset="0"/>
                          <a:cs typeface="Segoe UI Light" panose="020B0502040204020203" pitchFamily="34" charset="0"/>
                        </a:rPr>
                        <a:t>Orchestrating</a:t>
                      </a:r>
                      <a:r>
                        <a:rPr lang="en-US" sz="3600" baseline="0"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Data and Services with Azure</a:t>
                      </a:r>
                      <a:r>
                        <a:rPr lang="en-US" sz="3600" baseline="0" dirty="0">
                          <a:latin typeface="Segoe UI Light" panose="020B0502040204020203" pitchFamily="34" charset="0"/>
                          <a:cs typeface="Segoe UI Light" panose="020B0502040204020203" pitchFamily="34" charset="0"/>
                        </a:rPr>
                        <a:t> Data Factory</a:t>
                      </a:r>
                      <a:endParaRPr lang="en-US" sz="36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789177411"/>
                  </a:ext>
                </a:extLst>
              </a:tr>
              <a:tr h="767632">
                <a:tc>
                  <a:txBody>
                    <a:bodyPr/>
                    <a:lstStyle/>
                    <a:p>
                      <a:r>
                        <a:rPr lang="en-US" sz="2400" dirty="0">
                          <a:latin typeface="Segoe UI Light" panose="020B0502040204020203" pitchFamily="34" charset="0"/>
                          <a:cs typeface="Segoe UI Light" panose="020B0502040204020203" pitchFamily="34" charset="0"/>
                        </a:rPr>
                        <a:t>01 | Data Orchestration</a:t>
                      </a:r>
                      <a:r>
                        <a:rPr lang="en-US" sz="2400" baseline="0" dirty="0">
                          <a:latin typeface="Segoe UI Light" panose="020B0502040204020203" pitchFamily="34" charset="0"/>
                          <a:cs typeface="Segoe UI Light" panose="020B0502040204020203" pitchFamily="34" charset="0"/>
                        </a:rPr>
                        <a:t> Overview</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842815335"/>
                  </a:ext>
                </a:extLst>
              </a:tr>
              <a:tr h="767632">
                <a:tc>
                  <a:txBody>
                    <a:bodyPr/>
                    <a:lstStyle/>
                    <a:p>
                      <a:r>
                        <a:rPr lang="en-US" sz="2400" dirty="0">
                          <a:latin typeface="Segoe UI Light" panose="020B0502040204020203" pitchFamily="34" charset="0"/>
                          <a:cs typeface="Segoe UI Light" panose="020B0502040204020203" pitchFamily="34" charset="0"/>
                        </a:rPr>
                        <a:t>02 | Data Factory</a:t>
                      </a:r>
                      <a:r>
                        <a:rPr lang="en-US" sz="2400" baseline="0" dirty="0">
                          <a:latin typeface="Segoe UI Light" panose="020B0502040204020203" pitchFamily="34" charset="0"/>
                          <a:cs typeface="Segoe UI Light" panose="020B0502040204020203" pitchFamily="34" charset="0"/>
                        </a:rPr>
                        <a:t> Concepts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Data Factory Operations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812060533"/>
                  </a:ext>
                </a:extLst>
              </a:tr>
              <a:tr h="767632">
                <a:tc>
                  <a:txBody>
                    <a:bodyPr/>
                    <a:lstStyle/>
                    <a:p>
                      <a:r>
                        <a:rPr lang="en-US" sz="2400" dirty="0">
                          <a:latin typeface="Segoe UI Light" panose="020B0502040204020203" pitchFamily="34" charset="0"/>
                          <a:cs typeface="Segoe UI Light" panose="020B0502040204020203" pitchFamily="34" charset="0"/>
                        </a:rPr>
                        <a:t>04 | Monitoring</a:t>
                      </a:r>
                      <a:r>
                        <a:rPr lang="en-US" sz="2400" baseline="0" dirty="0">
                          <a:latin typeface="Segoe UI Light" panose="020B0502040204020203" pitchFamily="34" charset="0"/>
                          <a:cs typeface="Segoe UI Light" panose="020B0502040204020203" pitchFamily="34" charset="0"/>
                        </a:rPr>
                        <a:t> and Managing</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733235577"/>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05 | Extending Data Factory</a:t>
                      </a:r>
                    </a:p>
                  </a:txBody>
                  <a:tcPr anchor="ctr"/>
                </a:tc>
                <a:extLst>
                  <a:ext uri="{0D108BD9-81ED-4DB2-BD59-A6C34878D82A}">
                    <a16:rowId xmlns:a16="http://schemas.microsoft.com/office/drawing/2014/main" val="2343148695"/>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06 | Data Factory and other services</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965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Product Recommendations</a:t>
            </a:r>
          </a:p>
          <a:p>
            <a:r>
              <a:rPr lang="en-GB" dirty="0"/>
              <a:t>Managing &amp; Monitoring</a:t>
            </a:r>
          </a:p>
          <a:p>
            <a:r>
              <a:rPr lang="en-GB" dirty="0"/>
              <a:t>Activity windows</a:t>
            </a:r>
          </a:p>
          <a:p>
            <a:r>
              <a:rPr lang="en-GB" dirty="0"/>
              <a:t>Troubleshooting</a:t>
            </a:r>
          </a:p>
          <a:p>
            <a:r>
              <a:rPr lang="en-GB" dirty="0"/>
              <a:t>Creating Alerts on events and metrics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712241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05 | Extending Data Factory</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615693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Visual Studio extension</a:t>
            </a:r>
          </a:p>
          <a:p>
            <a:r>
              <a:rPr lang="en-US" dirty="0"/>
              <a:t>Azure Management SDK and PowerShell</a:t>
            </a:r>
          </a:p>
          <a:p>
            <a:r>
              <a:rPr lang="en-US" dirty="0" err="1"/>
              <a:t>Github</a:t>
            </a:r>
            <a:r>
              <a:rPr lang="en-US" dirty="0"/>
              <a:t> sample repository</a:t>
            </a:r>
            <a:endParaRPr lang="en-GB" dirty="0"/>
          </a:p>
          <a:p>
            <a:r>
              <a:rPr lang="en-GB" dirty="0"/>
              <a:t>Demo: Creating custom activities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34867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06 | Data Factory with other services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1777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Azure Data Lake Store and Analytics</a:t>
            </a:r>
          </a:p>
          <a:p>
            <a:r>
              <a:rPr lang="en-US" dirty="0"/>
              <a:t>Azure SQL </a:t>
            </a:r>
            <a:r>
              <a:rPr lang="en-US" dirty="0" err="1"/>
              <a:t>Datawarehouse</a:t>
            </a:r>
            <a:endParaRPr lang="en-US" dirty="0"/>
          </a:p>
          <a:p>
            <a:r>
              <a:rPr lang="en-GB" dirty="0"/>
              <a:t>Data Management Gateway</a:t>
            </a:r>
            <a:endParaRPr lang="en-US" dirty="0"/>
          </a:p>
          <a:p>
            <a:r>
              <a:rPr lang="en-US" dirty="0"/>
              <a:t>On-premises Hadoop</a:t>
            </a:r>
          </a:p>
          <a:p>
            <a:r>
              <a:rPr lang="en-US" dirty="0"/>
              <a:t>Cortana Analytics Suite</a:t>
            </a:r>
          </a:p>
          <a:p>
            <a:r>
              <a:rPr lang="en-US" dirty="0"/>
              <a:t>SSIS</a:t>
            </a:r>
          </a:p>
          <a:p>
            <a:r>
              <a:rPr lang="en-US" dirty="0" err="1"/>
              <a:t>Oozie</a:t>
            </a:r>
            <a:r>
              <a:rPr lang="en-US" dirty="0"/>
              <a:t>/</a:t>
            </a:r>
            <a:r>
              <a:rPr lang="en-US" dirty="0" err="1"/>
              <a:t>Sqoop</a:t>
            </a:r>
            <a:endParaRPr lang="en-US"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39794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8048" y="1189494"/>
            <a:ext cx="5303846" cy="2317258"/>
          </a:xfrm>
          <a:solidFill>
            <a:schemeClr val="accent4">
              <a:lumMod val="25000"/>
              <a:lumOff val="75000"/>
            </a:schemeClr>
          </a:solidFill>
        </p:spPr>
        <p:txBody>
          <a:bodyPr/>
          <a:lstStyle/>
          <a:p>
            <a:pPr marL="0" indent="0">
              <a:buNone/>
            </a:pPr>
            <a:r>
              <a:rPr lang="en-US" dirty="0">
                <a:solidFill>
                  <a:schemeClr val="accent4"/>
                </a:solidFill>
              </a:rPr>
              <a:t>Get Started</a:t>
            </a:r>
          </a:p>
          <a:p>
            <a:pPr lvl="1"/>
            <a:r>
              <a:rPr lang="en-US" dirty="0">
                <a:solidFill>
                  <a:schemeClr val="accent4"/>
                </a:solidFill>
                <a:hlinkClick r:id="rId2"/>
              </a:rPr>
              <a:t>Learning Path</a:t>
            </a:r>
            <a:endParaRPr lang="en-US" dirty="0">
              <a:solidFill>
                <a:schemeClr val="accent4"/>
              </a:solidFill>
              <a:hlinkClick r:id="" action="ppaction://noaction"/>
            </a:endParaRPr>
          </a:p>
          <a:p>
            <a:pPr lvl="1"/>
            <a:r>
              <a:rPr lang="en-US" dirty="0">
                <a:solidFill>
                  <a:schemeClr val="accent4"/>
                </a:solidFill>
                <a:hlinkClick r:id="" action="ppaction://noaction"/>
              </a:rPr>
              <a:t>Azure Portal</a:t>
            </a:r>
            <a:endParaRPr lang="en-US" dirty="0">
              <a:solidFill>
                <a:schemeClr val="accent4"/>
              </a:solidFill>
              <a:hlinkClick r:id="rId3" action="ppaction://hlinkfile"/>
            </a:endParaRPr>
          </a:p>
          <a:p>
            <a:pPr lvl="1"/>
            <a:r>
              <a:rPr lang="en-US" dirty="0">
                <a:solidFill>
                  <a:schemeClr val="accent4"/>
                </a:solidFill>
                <a:hlinkClick r:id="rId4"/>
              </a:rPr>
              <a:t>Visual Studio plug-in installation</a:t>
            </a:r>
            <a:endParaRPr lang="en-US" dirty="0">
              <a:solidFill>
                <a:schemeClr val="accent4"/>
              </a:solidFill>
            </a:endParaRPr>
          </a:p>
          <a:p>
            <a:pPr marL="336145" lvl="1" indent="0">
              <a:buNone/>
            </a:pPr>
            <a:endParaRPr lang="en-US" dirty="0">
              <a:solidFill>
                <a:schemeClr val="accent4"/>
              </a:solidFill>
            </a:endParaRPr>
          </a:p>
        </p:txBody>
      </p:sp>
      <p:sp>
        <p:nvSpPr>
          <p:cNvPr id="3" name="Title 2"/>
          <p:cNvSpPr>
            <a:spLocks noGrp="1"/>
          </p:cNvSpPr>
          <p:nvPr>
            <p:ph type="title"/>
          </p:nvPr>
        </p:nvSpPr>
        <p:spPr/>
        <p:txBody>
          <a:bodyPr/>
          <a:lstStyle/>
          <a:p>
            <a:r>
              <a:rPr lang="en-US" dirty="0"/>
              <a:t>Resources</a:t>
            </a:r>
          </a:p>
        </p:txBody>
      </p:sp>
      <p:sp>
        <p:nvSpPr>
          <p:cNvPr id="5" name="Text Placeholder 1"/>
          <p:cNvSpPr txBox="1">
            <a:spLocks/>
          </p:cNvSpPr>
          <p:nvPr/>
        </p:nvSpPr>
        <p:spPr>
          <a:xfrm>
            <a:off x="568047" y="4427184"/>
            <a:ext cx="5303846" cy="1520569"/>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Give Feedback</a:t>
            </a:r>
          </a:p>
          <a:p>
            <a:pPr lvl="1"/>
            <a:r>
              <a:rPr lang="en-US" sz="2353" dirty="0" err="1">
                <a:solidFill>
                  <a:srgbClr val="002050"/>
                </a:solidFill>
                <a:hlinkClick r:id="rId5"/>
              </a:rPr>
              <a:t>UserVoice</a:t>
            </a:r>
            <a:endParaRPr lang="en-US" sz="2353" dirty="0">
              <a:solidFill>
                <a:srgbClr val="002050"/>
              </a:solidFill>
            </a:endParaRPr>
          </a:p>
          <a:p>
            <a:pPr marL="336145" lvl="1" indent="0">
              <a:buNone/>
            </a:pPr>
            <a:endParaRPr lang="en-US" sz="2353" dirty="0">
              <a:solidFill>
                <a:srgbClr val="002050"/>
              </a:solidFill>
            </a:endParaRPr>
          </a:p>
        </p:txBody>
      </p:sp>
      <p:sp>
        <p:nvSpPr>
          <p:cNvPr id="6" name="Text Placeholder 1"/>
          <p:cNvSpPr txBox="1">
            <a:spLocks/>
          </p:cNvSpPr>
          <p:nvPr/>
        </p:nvSpPr>
        <p:spPr>
          <a:xfrm>
            <a:off x="6394810" y="4471047"/>
            <a:ext cx="5303846" cy="1122318"/>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Get Help</a:t>
            </a:r>
          </a:p>
          <a:p>
            <a:pPr lvl="1"/>
            <a:r>
              <a:rPr lang="en-US" sz="2353" dirty="0">
                <a:solidFill>
                  <a:srgbClr val="002050"/>
                </a:solidFill>
                <a:hlinkClick r:id="rId6"/>
              </a:rPr>
              <a:t>ADF Forums</a:t>
            </a:r>
            <a:endParaRPr lang="en-US" sz="2353" dirty="0">
              <a:solidFill>
                <a:srgbClr val="002050"/>
              </a:solidFill>
            </a:endParaRPr>
          </a:p>
        </p:txBody>
      </p:sp>
      <p:sp>
        <p:nvSpPr>
          <p:cNvPr id="8" name="Text Placeholder 1"/>
          <p:cNvSpPr txBox="1">
            <a:spLocks/>
          </p:cNvSpPr>
          <p:nvPr/>
        </p:nvSpPr>
        <p:spPr>
          <a:xfrm>
            <a:off x="6415493" y="1195295"/>
            <a:ext cx="5303846" cy="2643123"/>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Learn More</a:t>
            </a:r>
          </a:p>
          <a:p>
            <a:pPr lvl="1"/>
            <a:r>
              <a:rPr lang="en-US" sz="2353" dirty="0">
                <a:solidFill>
                  <a:srgbClr val="002050"/>
                </a:solidFill>
              </a:rPr>
              <a:t>Product Recommendations </a:t>
            </a:r>
            <a:r>
              <a:rPr lang="en-US" sz="2353" dirty="0">
                <a:solidFill>
                  <a:srgbClr val="002050"/>
                </a:solidFill>
                <a:hlinkClick r:id="rId7"/>
              </a:rPr>
              <a:t>Virtual Lab MS </a:t>
            </a:r>
            <a:r>
              <a:rPr lang="en-US" sz="2353" dirty="0" err="1">
                <a:solidFill>
                  <a:srgbClr val="002050"/>
                </a:solidFill>
                <a:hlinkClick r:id="rId7"/>
              </a:rPr>
              <a:t>Technet</a:t>
            </a:r>
            <a:endParaRPr lang="en-US" sz="2353" dirty="0">
              <a:solidFill>
                <a:srgbClr val="002050"/>
              </a:solidFill>
            </a:endParaRPr>
          </a:p>
          <a:p>
            <a:pPr lvl="1"/>
            <a:r>
              <a:rPr lang="en-US" sz="2353" dirty="0">
                <a:solidFill>
                  <a:srgbClr val="002050"/>
                </a:solidFill>
                <a:hlinkClick r:id="rId8"/>
              </a:rPr>
              <a:t>MSDN documentation</a:t>
            </a:r>
            <a:endParaRPr lang="en-US" sz="2353" dirty="0">
              <a:solidFill>
                <a:srgbClr val="002050"/>
              </a:solidFill>
            </a:endParaRPr>
          </a:p>
          <a:p>
            <a:pPr lvl="1"/>
            <a:r>
              <a:rPr lang="en-US" sz="2353" dirty="0">
                <a:solidFill>
                  <a:srgbClr val="002050"/>
                </a:solidFill>
                <a:hlinkClick r:id="rId9"/>
              </a:rPr>
              <a:t>Azure Big Data Blog</a:t>
            </a:r>
            <a:endParaRPr lang="en-US" sz="2353" dirty="0">
              <a:solidFill>
                <a:srgbClr val="002050"/>
              </a:solidFill>
            </a:endParaRPr>
          </a:p>
          <a:p>
            <a:pPr marL="336145" lvl="1" indent="0">
              <a:buNone/>
            </a:pPr>
            <a:endParaRPr lang="en-US" sz="2353" dirty="0">
              <a:solidFill>
                <a:srgbClr val="002050"/>
              </a:solidFill>
            </a:endParaRPr>
          </a:p>
        </p:txBody>
      </p:sp>
    </p:spTree>
    <p:extLst>
      <p:ext uri="{BB962C8B-B14F-4D97-AF65-F5344CB8AC3E}">
        <p14:creationId xmlns:p14="http://schemas.microsoft.com/office/powerpoint/2010/main" val="35257235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80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01 | Data Orchestration Overview</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57403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Traditional Analytics Platforms</a:t>
            </a:r>
          </a:p>
          <a:p>
            <a:pPr marL="228600" indent="-228600" defTabSz="914400">
              <a:lnSpc>
                <a:spcPct val="90000"/>
              </a:lnSpc>
              <a:spcBef>
                <a:spcPts val="1000"/>
              </a:spcBef>
              <a:defRPr/>
            </a:pPr>
            <a:r>
              <a:rPr lang="en-US" kern="1200" dirty="0"/>
              <a:t> Evolving Approaches to Analytics</a:t>
            </a:r>
            <a:endParaRPr lang="en-US" dirty="0"/>
          </a:p>
          <a:p>
            <a:r>
              <a:rPr lang="en-US" dirty="0"/>
              <a:t>Azure Data Factory Overview</a:t>
            </a:r>
          </a:p>
          <a:p>
            <a:r>
              <a:rPr lang="en-US" dirty="0"/>
              <a:t>Cortana Analytics Suite and Data Factory</a:t>
            </a:r>
          </a:p>
          <a:p>
            <a:r>
              <a:rPr lang="en-US" dirty="0"/>
              <a:t>Why Data Factory?</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58908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137" dirty="0"/>
              <a:t>Traditional Analytics Platforms</a:t>
            </a:r>
            <a:br>
              <a:rPr lang="en-US" sz="3137" dirty="0"/>
            </a:br>
            <a:endParaRPr lang="en-US" sz="3137" dirty="0"/>
          </a:p>
        </p:txBody>
      </p:sp>
      <p:sp>
        <p:nvSpPr>
          <p:cNvPr id="5" name="Rectangle 4"/>
          <p:cNvSpPr/>
          <p:nvPr/>
        </p:nvSpPr>
        <p:spPr bwMode="auto">
          <a:xfrm>
            <a:off x="1" y="1412045"/>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dirty="0">
                <a:solidFill>
                  <a:prstClr val="black"/>
                </a:solidFill>
                <a:latin typeface="Calibri" panose="020F0502020204030204"/>
              </a:rPr>
              <a:t>Transformed Data</a:t>
            </a:r>
          </a:p>
        </p:txBody>
      </p:sp>
      <p:sp>
        <p:nvSpPr>
          <p:cNvPr id="107" name="TextBox 106"/>
          <p:cNvSpPr txBox="1"/>
          <p:nvPr/>
        </p:nvSpPr>
        <p:spPr>
          <a:xfrm>
            <a:off x="3463090" y="1767303"/>
            <a:ext cx="941150"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0372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38001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34" name="Freeform 133"/>
          <p:cNvSpPr/>
          <p:nvPr/>
        </p:nvSpPr>
        <p:spPr>
          <a:xfrm>
            <a:off x="5137350" y="1124990"/>
            <a:ext cx="3056331" cy="5300934"/>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endParaRPr lang="en-US" sz="1730" kern="0">
              <a:solidFill>
                <a:prstClr val="white"/>
              </a:soli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15200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53676" y="3504699"/>
            <a:ext cx="12699352" cy="2779166"/>
          </a:xfrm>
          <a:prstGeom prst="rect">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93345" y="3740745"/>
            <a:ext cx="6306816" cy="899537"/>
          </a:xfrm>
        </p:spPr>
        <p:txBody>
          <a:bodyPr/>
          <a:lstStyle/>
          <a:p>
            <a:r>
              <a:rPr lang="en-US" b="1" dirty="0"/>
              <a:t>Azure Data Factory</a:t>
            </a:r>
          </a:p>
        </p:txBody>
      </p:sp>
      <p:sp>
        <p:nvSpPr>
          <p:cNvPr id="4" name="Text Placeholder 3"/>
          <p:cNvSpPr>
            <a:spLocks noGrp="1"/>
          </p:cNvSpPr>
          <p:nvPr>
            <p:ph type="body" sz="quarter" idx="10"/>
          </p:nvPr>
        </p:nvSpPr>
        <p:spPr>
          <a:xfrm>
            <a:off x="493345" y="4735540"/>
            <a:ext cx="10428765" cy="1759649"/>
          </a:xfrm>
        </p:spPr>
        <p:txBody>
          <a:bodyPr/>
          <a:lstStyle/>
          <a:p>
            <a:r>
              <a:rPr lang="en-US" dirty="0"/>
              <a:t>A managed cloud service for building &amp; operating data pipelines</a:t>
            </a:r>
          </a:p>
          <a:p>
            <a:r>
              <a:rPr lang="en-US" dirty="0"/>
              <a:t>Part of the Cortana Analytics Suite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99" y="746153"/>
            <a:ext cx="11338441" cy="2657447"/>
          </a:xfrm>
          <a:prstGeom prst="rect">
            <a:avLst/>
          </a:prstGeom>
        </p:spPr>
      </p:pic>
    </p:spTree>
    <p:extLst>
      <p:ext uri="{BB962C8B-B14F-4D97-AF65-F5344CB8AC3E}">
        <p14:creationId xmlns:p14="http://schemas.microsoft.com/office/powerpoint/2010/main" val="6313363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a:t>Azure Analytics Suite</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 name="Group 12"/>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9354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3014</TotalTime>
  <Words>1690</Words>
  <Application>Microsoft Office PowerPoint</Application>
  <PresentationFormat>Widescreen</PresentationFormat>
  <Paragraphs>276</Paragraphs>
  <Slides>26</Slides>
  <Notes>23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26</vt:i4>
      </vt:variant>
    </vt:vector>
  </HeadingPairs>
  <TitlesOfParts>
    <vt:vector size="44" baseType="lpstr">
      <vt:lpstr>Arial</vt:lpstr>
      <vt:lpstr>Calibri</vt:lpstr>
      <vt:lpstr>Calibri Light</vt:lpstr>
      <vt:lpstr>Consolas</vt:lpstr>
      <vt:lpstr>Segoe</vt:lpstr>
      <vt:lpstr>Segoe Light</vt:lpstr>
      <vt:lpstr>Segoe UI</vt:lpstr>
      <vt:lpstr>Segoe UI Light</vt:lpstr>
      <vt:lpstr>Segoe UI Semibold</vt:lpstr>
      <vt:lpstr>Segoe UI Semilight</vt:lpstr>
      <vt:lpstr>Wingdings</vt:lpstr>
      <vt:lpstr>Office Theme</vt:lpstr>
      <vt:lpstr>TEE14 Speaker PPT Template</vt:lpstr>
      <vt:lpstr>WHITE TEMPLATE</vt:lpstr>
      <vt:lpstr>COLOR TEMPLATE</vt:lpstr>
      <vt:lpstr>1_Office Theme</vt:lpstr>
      <vt:lpstr>5-30659_Machine_Learning_Data_Science_Conference_Spring_2015_Template</vt:lpstr>
      <vt:lpstr>1_TEE14 Speaker PPT Template</vt:lpstr>
      <vt:lpstr>Orchestrating Data and Services with Azure Data Factory</vt:lpstr>
      <vt:lpstr>Course Topics</vt:lpstr>
      <vt:lpstr>PowerPoint Presentation</vt:lpstr>
      <vt:lpstr>Module Overview</vt:lpstr>
      <vt:lpstr>Traditional Analytics Platforms </vt:lpstr>
      <vt:lpstr>Evolving Approaches to Analytics </vt:lpstr>
      <vt:lpstr>Evolving Approaches to Analytics </vt:lpstr>
      <vt:lpstr>Azure Data Factory</vt:lpstr>
      <vt:lpstr>Azure Analytics Suite Transform data into intelligent action</vt:lpstr>
      <vt:lpstr>Azure Analytics Suite: use cases</vt:lpstr>
      <vt:lpstr>Why Data Factory?</vt:lpstr>
      <vt:lpstr>PowerPoint Presentation</vt:lpstr>
      <vt:lpstr>Module Overview</vt:lpstr>
      <vt:lpstr>Data Sources, Linked Services &amp; Datasets</vt:lpstr>
      <vt:lpstr>Activities</vt:lpstr>
      <vt:lpstr>Pipelines</vt:lpstr>
      <vt:lpstr>PowerPoint Presentation</vt:lpstr>
      <vt:lpstr>Module Overview</vt:lpstr>
      <vt:lpstr>PowerPoint Presentation</vt:lpstr>
      <vt:lpstr>Module Overview</vt:lpstr>
      <vt:lpstr>PowerPoint Presentation</vt:lpstr>
      <vt:lpstr>Module Overview</vt:lpstr>
      <vt:lpstr>PowerPoint Presentation</vt:lpstr>
      <vt:lpstr>Module Overview</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Harris</dc:creator>
  <cp:lastModifiedBy>Anindita Basak</cp:lastModifiedBy>
  <cp:revision>70</cp:revision>
  <dcterms:created xsi:type="dcterms:W3CDTF">2015-11-05T22:33:58Z</dcterms:created>
  <dcterms:modified xsi:type="dcterms:W3CDTF">2023-01-07T18:04:47Z</dcterms:modified>
</cp:coreProperties>
</file>